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  <p:sldId id="264" r:id="rId10"/>
    <p:sldId id="265" r:id="rId11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1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7C586-A87C-4960-9121-32AE9EF041EE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3A8F8-D3E7-4DAD-950D-9FA0B93DA66A}" type="slidenum">
              <a:rPr lang="pl-PL" smtClean="0"/>
              <a:pPr/>
              <a:t>‹#›</a:t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3A8F8-D3E7-4DAD-950D-9FA0B93DA66A}" type="slidenum">
              <a:rPr lang="pl-PL" smtClean="0"/>
              <a:pPr/>
              <a:t>2</a:t>
            </a:fld>
            <a:endParaRPr lang="pl-PL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799118" y="1828800"/>
            <a:ext cx="6173808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pl-PL" smtClean="0"/>
              <a:t>Kliknij, aby edytować styl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799118" y="4800600"/>
            <a:ext cx="6173808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l-PL" smtClean="0"/>
              <a:t>Kliknij, aby edytować styl wzorca podtytułu</a:t>
            </a:r>
            <a:endParaRPr lang="pl-PL" dirty="0"/>
          </a:p>
        </p:txBody>
      </p:sp>
    </p:spTree>
    <p:extLst>
      <p:ext uri="{BB962C8B-B14F-4D97-AF65-F5344CB8AC3E}">
        <p14:creationId xmlns=""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l-PL" smtClean="0"/>
              <a:t>Kliknij, aby edytować styl</a:t>
            </a:r>
            <a:endParaRPr lang="pl-PL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l-PL" smtClean="0"/>
              <a:t>Kliknij, aby edytować style wzorca tekstu</a:t>
            </a:r>
          </a:p>
          <a:p>
            <a:pPr lvl="1" rtl="0"/>
            <a:r>
              <a:rPr lang="pl-PL" smtClean="0"/>
              <a:t>Drugi poziom</a:t>
            </a:r>
          </a:p>
          <a:p>
            <a:pPr lvl="2" rtl="0"/>
            <a:r>
              <a:rPr lang="pl-PL" smtClean="0"/>
              <a:t>Trzeci poziom</a:t>
            </a:r>
          </a:p>
          <a:p>
            <a:pPr lvl="3" rtl="0"/>
            <a:r>
              <a:rPr lang="pl-PL" smtClean="0"/>
              <a:t>Czwarty poziom</a:t>
            </a:r>
          </a:p>
          <a:p>
            <a:pPr lvl="4" rtl="0"/>
            <a:r>
              <a:rPr lang="pl-PL" smtClean="0"/>
              <a:t>Piąty poziom</a:t>
            </a:r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6221E02-25CB-4963-84BC-0813985E7D90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pl-PL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89B7C76-EFF2-4CD8-A475-4750F11B4BC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858596" y="381001"/>
            <a:ext cx="1143298" cy="5638800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pl-PL" smtClean="0"/>
              <a:t>Kliknij, aby edytować styl</a:t>
            </a:r>
            <a:endParaRPr lang="pl-PL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142107" y="381001"/>
            <a:ext cx="5544993" cy="5638800"/>
          </a:xfrm>
        </p:spPr>
        <p:txBody>
          <a:bodyPr vert="eaVert" rtlCol="0"/>
          <a:lstStyle/>
          <a:p>
            <a:pPr lvl="0" rtl="0"/>
            <a:r>
              <a:rPr lang="pl-PL" smtClean="0"/>
              <a:t>Kliknij, aby edytować style wzorca tekstu</a:t>
            </a:r>
          </a:p>
          <a:p>
            <a:pPr lvl="1" rtl="0"/>
            <a:r>
              <a:rPr lang="pl-PL" smtClean="0"/>
              <a:t>Drugi poziom</a:t>
            </a:r>
          </a:p>
          <a:p>
            <a:pPr lvl="2" rtl="0"/>
            <a:r>
              <a:rPr lang="pl-PL" smtClean="0"/>
              <a:t>Trzeci poziom</a:t>
            </a:r>
          </a:p>
          <a:p>
            <a:pPr lvl="3" rtl="0"/>
            <a:r>
              <a:rPr lang="pl-PL" smtClean="0"/>
              <a:t>Czwarty poziom</a:t>
            </a:r>
          </a:p>
          <a:p>
            <a:pPr lvl="4" rtl="0"/>
            <a:r>
              <a:rPr lang="pl-PL" smtClean="0"/>
              <a:t>Piąty poziom</a:t>
            </a:r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6221E02-25CB-4963-84BC-0813985E7D90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pl-PL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89B7C76-EFF2-4CD8-A475-4750F11B4BC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l-PL" smtClean="0"/>
              <a:t>Kliknij, aby edytować styl</a:t>
            </a:r>
            <a:endParaRPr lang="pl-PL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pl-PL" smtClean="0"/>
              <a:t>Kliknij, aby edytować style wzorca tekstu</a:t>
            </a:r>
          </a:p>
          <a:p>
            <a:pPr lvl="1" rtl="0"/>
            <a:r>
              <a:rPr lang="pl-PL" smtClean="0"/>
              <a:t>Drugi poziom</a:t>
            </a:r>
          </a:p>
          <a:p>
            <a:pPr lvl="2" rtl="0"/>
            <a:r>
              <a:rPr lang="pl-PL" smtClean="0"/>
              <a:t>Trzeci poziom</a:t>
            </a:r>
          </a:p>
          <a:p>
            <a:pPr lvl="3" rtl="0"/>
            <a:r>
              <a:rPr lang="pl-PL" smtClean="0"/>
              <a:t>Czwarty poziom</a:t>
            </a:r>
          </a:p>
          <a:p>
            <a:pPr lvl="4" rtl="0"/>
            <a:r>
              <a:rPr lang="pl-PL" smtClean="0"/>
              <a:t>Piąty poziom</a:t>
            </a:r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6221E02-25CB-4963-84BC-0813985E7D90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pl-PL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89B7C76-EFF2-4CD8-A475-4750F11B4BC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94918" y="2514600"/>
            <a:ext cx="6520997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pl-PL" smtClean="0"/>
              <a:t>Kliknij, aby edytować styl</a:t>
            </a:r>
            <a:endParaRPr lang="pl-PL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799118" y="5410201"/>
            <a:ext cx="6517197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6221E02-25CB-4963-84BC-0813985E7D90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pl-PL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89B7C76-EFF2-4CD8-A475-4750F11B4BC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l-PL" smtClean="0"/>
              <a:t>Kliknij, aby edytować styl</a:t>
            </a:r>
            <a:endParaRPr lang="pl-PL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128880" y="1905001"/>
            <a:ext cx="3315563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l-PL" smtClean="0"/>
              <a:t>Kliknij, aby edytować style wzorca tekstu</a:t>
            </a:r>
          </a:p>
          <a:p>
            <a:pPr lvl="1" rtl="0"/>
            <a:r>
              <a:rPr lang="pl-PL" smtClean="0"/>
              <a:t>Drugi poziom</a:t>
            </a:r>
          </a:p>
          <a:p>
            <a:pPr lvl="2" rtl="0"/>
            <a:r>
              <a:rPr lang="pl-PL" smtClean="0"/>
              <a:t>Trzeci poziom</a:t>
            </a:r>
          </a:p>
          <a:p>
            <a:pPr lvl="3" rtl="0"/>
            <a:r>
              <a:rPr lang="pl-PL" smtClean="0"/>
              <a:t>Czwarty poziom</a:t>
            </a:r>
          </a:p>
          <a:p>
            <a:pPr lvl="4" rtl="0"/>
            <a:r>
              <a:rPr lang="pl-PL" smtClean="0"/>
              <a:t>Piąty poziom</a:t>
            </a:r>
            <a:endParaRPr lang="pl-PL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4673104" y="1905001"/>
            <a:ext cx="3315563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l-PL" smtClean="0"/>
              <a:t>Kliknij, aby edytować style wzorca tekstu</a:t>
            </a:r>
          </a:p>
          <a:p>
            <a:pPr lvl="1" rtl="0"/>
            <a:r>
              <a:rPr lang="pl-PL" smtClean="0"/>
              <a:t>Drugi poziom</a:t>
            </a:r>
          </a:p>
          <a:p>
            <a:pPr lvl="2" rtl="0"/>
            <a:r>
              <a:rPr lang="pl-PL" smtClean="0"/>
              <a:t>Trzeci poziom</a:t>
            </a:r>
          </a:p>
          <a:p>
            <a:pPr lvl="3" rtl="0"/>
            <a:r>
              <a:rPr lang="pl-PL" smtClean="0"/>
              <a:t>Czwarty poziom</a:t>
            </a:r>
          </a:p>
          <a:p>
            <a:pPr lvl="4" rtl="0"/>
            <a:r>
              <a:rPr lang="pl-PL" smtClean="0"/>
              <a:t>Piąty poziom</a:t>
            </a:r>
            <a:endParaRPr lang="pl-PL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6221E02-25CB-4963-84BC-0813985E7D90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pl-PL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89B7C76-EFF2-4CD8-A475-4750F11B4BC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pl-PL" smtClean="0"/>
              <a:t>Kliknij, aby edytować styl</a:t>
            </a:r>
            <a:endParaRPr lang="pl-PL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2106" y="1905000"/>
            <a:ext cx="3313277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l-PL" smtClean="0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142106" y="2743201"/>
            <a:ext cx="3313277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l-PL" smtClean="0"/>
              <a:t>Kliknij, aby edytować style wzorca tekstu</a:t>
            </a:r>
          </a:p>
          <a:p>
            <a:pPr lvl="1" rtl="0"/>
            <a:r>
              <a:rPr lang="pl-PL" smtClean="0"/>
              <a:t>Drugi poziom</a:t>
            </a:r>
          </a:p>
          <a:p>
            <a:pPr lvl="2" rtl="0"/>
            <a:r>
              <a:rPr lang="pl-PL" smtClean="0"/>
              <a:t>Trzeci poziom</a:t>
            </a:r>
          </a:p>
          <a:p>
            <a:pPr lvl="3" rtl="0"/>
            <a:r>
              <a:rPr lang="pl-PL" smtClean="0"/>
              <a:t>Czwarty poziom</a:t>
            </a:r>
          </a:p>
          <a:p>
            <a:pPr lvl="4" rtl="0"/>
            <a:r>
              <a:rPr lang="pl-PL" smtClean="0"/>
              <a:t>Piąty poziom</a:t>
            </a:r>
            <a:endParaRPr lang="pl-PL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4688617" y="1905000"/>
            <a:ext cx="3313277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l-PL" smtClean="0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4688617" y="2743201"/>
            <a:ext cx="3313277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l-PL" smtClean="0"/>
              <a:t>Kliknij, aby edytować style wzorca tekstu</a:t>
            </a:r>
          </a:p>
          <a:p>
            <a:pPr lvl="1" rtl="0"/>
            <a:r>
              <a:rPr lang="pl-PL" smtClean="0"/>
              <a:t>Drugi poziom</a:t>
            </a:r>
          </a:p>
          <a:p>
            <a:pPr lvl="2" rtl="0"/>
            <a:r>
              <a:rPr lang="pl-PL" smtClean="0"/>
              <a:t>Trzeci poziom</a:t>
            </a:r>
          </a:p>
          <a:p>
            <a:pPr lvl="3" rtl="0"/>
            <a:r>
              <a:rPr lang="pl-PL" smtClean="0"/>
              <a:t>Czwarty poziom</a:t>
            </a:r>
          </a:p>
          <a:p>
            <a:pPr lvl="4" rtl="0"/>
            <a:r>
              <a:rPr lang="pl-PL" smtClean="0"/>
              <a:t>Piąty poziom</a:t>
            </a:r>
            <a:endParaRPr lang="pl-PL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6221E02-25CB-4963-84BC-0813985E7D90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pl-PL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89B7C76-EFF2-4CD8-A475-4750F11B4BC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l-PL" smtClean="0"/>
              <a:t>Kliknij, aby edytować styl</a:t>
            </a:r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6221E02-25CB-4963-84BC-0813985E7D90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pl-PL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89B7C76-EFF2-4CD8-A475-4750F11B4BC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6221E02-25CB-4963-84BC-0813985E7D90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89B7C76-EFF2-4CD8-A475-4750F11B4BC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91910" y="1905000"/>
            <a:ext cx="2698158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l-PL" smtClean="0"/>
              <a:t>Kliknij, aby edytować styl</a:t>
            </a:r>
            <a:endParaRPr lang="pl-PL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3714528" y="685800"/>
            <a:ext cx="480185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l-PL" smtClean="0"/>
              <a:t>Kliknij, aby edytować style wzorca tekstu</a:t>
            </a:r>
          </a:p>
          <a:p>
            <a:pPr lvl="1" rtl="0"/>
            <a:r>
              <a:rPr lang="pl-PL" smtClean="0"/>
              <a:t>Drugi poziom</a:t>
            </a:r>
          </a:p>
          <a:p>
            <a:pPr lvl="2" rtl="0"/>
            <a:r>
              <a:rPr lang="pl-PL" smtClean="0"/>
              <a:t>Trzeci poziom</a:t>
            </a:r>
          </a:p>
          <a:p>
            <a:pPr lvl="3" rtl="0"/>
            <a:r>
              <a:rPr lang="pl-PL" smtClean="0"/>
              <a:t>Czwarty poziom</a:t>
            </a:r>
          </a:p>
          <a:p>
            <a:pPr lvl="4" rtl="0"/>
            <a:r>
              <a:rPr lang="pl-PL" smtClean="0"/>
              <a:t>Piąty poziom</a:t>
            </a:r>
            <a:endParaRPr lang="pl-PL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9118" y="4648200"/>
            <a:ext cx="268674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6221E02-25CB-4963-84BC-0813985E7D90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pl-PL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89B7C76-EFF2-4CD8-A475-4750F11B4BC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raz — symbol zastępczy 2"/>
          <p:cNvSpPr>
            <a:spLocks noGrp="1"/>
          </p:cNvSpPr>
          <p:nvPr>
            <p:ph type="pic" idx="1"/>
          </p:nvPr>
        </p:nvSpPr>
        <p:spPr>
          <a:xfrm>
            <a:off x="3714528" y="685800"/>
            <a:ext cx="4801850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pl-PL" smtClean="0"/>
              <a:t>Kliknij ikonę, aby dodać obraz</a:t>
            </a:r>
            <a:endParaRPr lang="pl-PL" dirty="0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91910" y="1905000"/>
            <a:ext cx="2698158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l-PL" smtClean="0"/>
              <a:t>Kliknij, aby edytować styl</a:t>
            </a:r>
            <a:endParaRPr lang="pl-PL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9118" y="4648200"/>
            <a:ext cx="268674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6221E02-25CB-4963-84BC-0813985E7D90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pl-PL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89B7C76-EFF2-4CD8-A475-4750F11B4BC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142108" y="381000"/>
            <a:ext cx="6859787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l-PL" dirty="0" smtClean="0"/>
              <a:t>Kliknij, aby edytować styl</a:t>
            </a:r>
            <a:endParaRPr lang="pl-PL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2107" y="1904999"/>
            <a:ext cx="6852578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dirty="0" smtClean="0"/>
              <a:t>Kliknij, aby edytować style wzorca tekstu</a:t>
            </a:r>
          </a:p>
          <a:p>
            <a:pPr lvl="1" rtl="0"/>
            <a:r>
              <a:rPr lang="pl-PL" dirty="0" smtClean="0"/>
              <a:t>Drugi poziom</a:t>
            </a:r>
          </a:p>
          <a:p>
            <a:pPr lvl="2" rtl="0"/>
            <a:r>
              <a:rPr lang="pl-PL" dirty="0" smtClean="0"/>
              <a:t>Trzeci poziom</a:t>
            </a:r>
          </a:p>
          <a:p>
            <a:pPr lvl="3" rtl="0"/>
            <a:r>
              <a:rPr lang="pl-PL" dirty="0" smtClean="0"/>
              <a:t>Czwarty poziom</a:t>
            </a:r>
          </a:p>
          <a:p>
            <a:pPr lvl="4" rtl="0"/>
            <a:r>
              <a:rPr lang="pl-PL" dirty="0" smtClean="0"/>
              <a:t>Piąty poziom</a:t>
            </a:r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6171424" y="6400800"/>
            <a:ext cx="1087325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21E02-25CB-4963-84BC-0813985E7D90}" type="datetimeFigureOut">
              <a:rPr lang="pl-PL" smtClean="0"/>
              <a:pPr/>
              <a:t>2018-01-07</a:t>
            </a:fld>
            <a:endParaRPr lang="pl-PL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142107" y="6400800"/>
            <a:ext cx="4916180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7373078" y="6400800"/>
            <a:ext cx="628815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B7C76-EFF2-4CD8-A475-4750F11B4BC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323528" y="2996952"/>
            <a:ext cx="8496944" cy="1008112"/>
          </a:xfrm>
        </p:spPr>
        <p:txBody>
          <a:bodyPr/>
          <a:lstStyle/>
          <a:p>
            <a:r>
              <a:rPr lang="pl-PL" dirty="0" smtClean="0"/>
              <a:t>Affective computing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323528" y="3933056"/>
            <a:ext cx="6649398" cy="576064"/>
          </a:xfrm>
        </p:spPr>
        <p:txBody>
          <a:bodyPr>
            <a:normAutofit fontScale="92500" lnSpcReduction="20000"/>
          </a:bodyPr>
          <a:lstStyle/>
          <a:p>
            <a:r>
              <a:rPr lang="pl-PL" sz="2400" dirty="0" smtClean="0">
                <a:solidFill>
                  <a:srgbClr val="FFC000"/>
                </a:solidFill>
              </a:rPr>
              <a:t>Emocjonalna informatyka  </a:t>
            </a:r>
          </a:p>
          <a:p>
            <a:r>
              <a:rPr lang="pl-PL" sz="2400" dirty="0" smtClean="0">
                <a:solidFill>
                  <a:srgbClr val="FFC000"/>
                </a:solidFill>
              </a:rPr>
              <a:t>Czyli maszyna kontra emocje</a:t>
            </a:r>
          </a:p>
          <a:p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395536" y="836712"/>
            <a:ext cx="65527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200" b="1" dirty="0" smtClean="0">
                <a:latin typeface="+mj-lt"/>
              </a:rPr>
              <a:t>Joanna Ziobrowska</a:t>
            </a:r>
          </a:p>
          <a:p>
            <a:r>
              <a:rPr lang="pl-PL" sz="2200" b="1" dirty="0" smtClean="0">
                <a:latin typeface="+mj-lt"/>
              </a:rPr>
              <a:t>FAIS UJ 2017</a:t>
            </a:r>
            <a:endParaRPr lang="pl-PL" sz="2200" b="1" dirty="0">
              <a:latin typeface="+mj-lt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>
          <a:xfrm>
            <a:off x="1142108" y="3356992"/>
            <a:ext cx="6859787" cy="1371600"/>
          </a:xfrm>
        </p:spPr>
        <p:txBody>
          <a:bodyPr/>
          <a:lstStyle/>
          <a:p>
            <a:r>
              <a:rPr lang="pl-PL" dirty="0" smtClean="0"/>
              <a:t>Dziękuję za uwagę.</a:t>
            </a:r>
            <a:endParaRPr lang="pl-PL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142108" y="548680"/>
            <a:ext cx="7390332" cy="1008112"/>
          </a:xfrm>
        </p:spPr>
        <p:txBody>
          <a:bodyPr>
            <a:normAutofit fontScale="90000"/>
          </a:bodyPr>
          <a:lstStyle/>
          <a:p>
            <a:r>
              <a:rPr lang="pl-PL" sz="4400" dirty="0" smtClean="0"/>
              <a:t>Czym jest affective computing ?</a:t>
            </a:r>
            <a:endParaRPr lang="pl-PL" sz="44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15616" y="1988840"/>
            <a:ext cx="7488831" cy="388843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l-PL" sz="3200" i="1" dirty="0" smtClean="0"/>
              <a:t>affect</a:t>
            </a:r>
            <a:r>
              <a:rPr lang="pl-PL" sz="3200" dirty="0" smtClean="0"/>
              <a:t> – </a:t>
            </a:r>
            <a:r>
              <a:rPr lang="pl-PL" sz="3200" b="1" dirty="0" smtClean="0">
                <a:solidFill>
                  <a:srgbClr val="FFC000"/>
                </a:solidFill>
              </a:rPr>
              <a:t>emocja</a:t>
            </a:r>
            <a:r>
              <a:rPr lang="pl-PL" sz="3200" dirty="0" smtClean="0"/>
              <a:t>, afekt </a:t>
            </a:r>
          </a:p>
          <a:p>
            <a:pPr>
              <a:lnSpc>
                <a:spcPct val="100000"/>
              </a:lnSpc>
            </a:pPr>
            <a:r>
              <a:rPr lang="pl-PL" sz="3200" dirty="0" smtClean="0"/>
              <a:t>interdyscyplinarne połączenie </a:t>
            </a:r>
            <a:r>
              <a:rPr lang="pl-PL" sz="3200" b="1" dirty="0" smtClean="0">
                <a:solidFill>
                  <a:srgbClr val="FFC000"/>
                </a:solidFill>
              </a:rPr>
              <a:t>informatyki</a:t>
            </a:r>
            <a:r>
              <a:rPr lang="pl-PL" sz="3200" dirty="0" smtClean="0"/>
              <a:t>, </a:t>
            </a:r>
            <a:r>
              <a:rPr lang="pl-PL" sz="3200" dirty="0" err="1" smtClean="0"/>
              <a:t>kognitywistyki</a:t>
            </a:r>
            <a:r>
              <a:rPr lang="pl-PL" sz="3200" dirty="0" smtClean="0"/>
              <a:t>, </a:t>
            </a:r>
          </a:p>
          <a:p>
            <a:pPr>
              <a:lnSpc>
                <a:spcPct val="100000"/>
              </a:lnSpc>
              <a:spcBef>
                <a:spcPts val="0"/>
              </a:spcBef>
              <a:buNone/>
            </a:pPr>
            <a:r>
              <a:rPr lang="pl-PL" sz="3200" dirty="0" smtClean="0"/>
              <a:t>	bio- i neurocybernetyki oraz </a:t>
            </a:r>
            <a:r>
              <a:rPr lang="pl-PL" sz="3200" b="1" dirty="0" smtClean="0">
                <a:solidFill>
                  <a:srgbClr val="FFC000"/>
                </a:solidFill>
              </a:rPr>
              <a:t>psychologii</a:t>
            </a:r>
          </a:p>
          <a:p>
            <a:pPr>
              <a:lnSpc>
                <a:spcPct val="100000"/>
              </a:lnSpc>
            </a:pPr>
            <a:r>
              <a:rPr lang="pl-PL" sz="3200" i="1" dirty="0" smtClean="0"/>
              <a:t>computing </a:t>
            </a:r>
            <a:r>
              <a:rPr lang="pl-PL" sz="3200" b="1" i="1" dirty="0" err="1" smtClean="0">
                <a:solidFill>
                  <a:srgbClr val="FFC000"/>
                </a:solidFill>
              </a:rPr>
              <a:t>relates</a:t>
            </a:r>
            <a:r>
              <a:rPr lang="pl-PL" sz="3200" b="1" i="1" dirty="0" smtClean="0">
                <a:solidFill>
                  <a:srgbClr val="FFC000"/>
                </a:solidFill>
              </a:rPr>
              <a:t> to</a:t>
            </a:r>
            <a:r>
              <a:rPr lang="pl-PL" sz="3200" i="1" dirty="0" smtClean="0"/>
              <a:t>, </a:t>
            </a:r>
            <a:r>
              <a:rPr lang="pl-PL" sz="3200" b="1" i="1" dirty="0" err="1" smtClean="0">
                <a:solidFill>
                  <a:srgbClr val="FFC000"/>
                </a:solidFill>
              </a:rPr>
              <a:t>arises</a:t>
            </a:r>
            <a:r>
              <a:rPr lang="pl-PL" sz="3200" b="1" i="1" dirty="0" smtClean="0">
                <a:solidFill>
                  <a:srgbClr val="FFC000"/>
                </a:solidFill>
              </a:rPr>
              <a:t> </a:t>
            </a:r>
            <a:r>
              <a:rPr lang="pl-PL" sz="3200" b="1" i="1" dirty="0" err="1" smtClean="0">
                <a:solidFill>
                  <a:srgbClr val="FFC000"/>
                </a:solidFill>
              </a:rPr>
              <a:t>from</a:t>
            </a:r>
            <a:r>
              <a:rPr lang="pl-PL" sz="3200" b="1" i="1" dirty="0" smtClean="0">
                <a:solidFill>
                  <a:srgbClr val="FFC000"/>
                </a:solidFill>
              </a:rPr>
              <a:t> </a:t>
            </a:r>
            <a:r>
              <a:rPr lang="pl-PL" sz="3200" i="1" dirty="0" err="1" smtClean="0"/>
              <a:t>or</a:t>
            </a:r>
            <a:r>
              <a:rPr lang="pl-PL" sz="3200" i="1" dirty="0" smtClean="0"/>
              <a:t> </a:t>
            </a:r>
            <a:r>
              <a:rPr lang="pl-PL" sz="3200" b="1" i="1" dirty="0" err="1" smtClean="0">
                <a:solidFill>
                  <a:srgbClr val="FFC000"/>
                </a:solidFill>
              </a:rPr>
              <a:t>influences</a:t>
            </a:r>
            <a:r>
              <a:rPr lang="pl-PL" sz="3200" i="1" dirty="0" smtClean="0"/>
              <a:t> </a:t>
            </a:r>
            <a:r>
              <a:rPr lang="pl-PL" sz="3200" i="1" dirty="0" err="1" smtClean="0"/>
              <a:t>emotion</a:t>
            </a:r>
            <a:r>
              <a:rPr lang="pl-PL" sz="3200" i="1" dirty="0" smtClean="0"/>
              <a:t> </a:t>
            </a:r>
            <a:r>
              <a:rPr lang="pl-PL" sz="3200" dirty="0" smtClean="0"/>
              <a:t>– </a:t>
            </a:r>
            <a:r>
              <a:rPr lang="pl-PL" sz="3200" dirty="0" err="1" smtClean="0"/>
              <a:t>Rosalind</a:t>
            </a:r>
            <a:r>
              <a:rPr lang="pl-PL" sz="3200" dirty="0" smtClean="0"/>
              <a:t> </a:t>
            </a:r>
            <a:r>
              <a:rPr lang="pl-PL" sz="3200" dirty="0" err="1" smtClean="0"/>
              <a:t>Picard</a:t>
            </a:r>
            <a:endParaRPr lang="pl-PL" sz="3200" dirty="0" smtClean="0"/>
          </a:p>
          <a:p>
            <a:pPr>
              <a:lnSpc>
                <a:spcPct val="100000"/>
              </a:lnSpc>
            </a:pPr>
            <a:endParaRPr lang="pl-PL" sz="2800" dirty="0" smtClean="0"/>
          </a:p>
          <a:p>
            <a:pPr algn="ctr">
              <a:buNone/>
            </a:pPr>
            <a:endParaRPr lang="pl-PL" sz="3200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142108" y="381000"/>
            <a:ext cx="6859787" cy="1031776"/>
          </a:xfrm>
        </p:spPr>
        <p:txBody>
          <a:bodyPr/>
          <a:lstStyle/>
          <a:p>
            <a:r>
              <a:rPr lang="pl-PL" sz="4000" dirty="0" smtClean="0"/>
              <a:t>Emocja</a:t>
            </a:r>
            <a:r>
              <a:rPr lang="pl-PL" dirty="0" smtClean="0"/>
              <a:t> w maszynie – ale po co?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755576" y="1988839"/>
            <a:ext cx="4077966" cy="3672409"/>
          </a:xfrm>
        </p:spPr>
        <p:txBody>
          <a:bodyPr>
            <a:noAutofit/>
          </a:bodyPr>
          <a:lstStyle/>
          <a:p>
            <a:r>
              <a:rPr lang="pl-PL" sz="2800" b="1" dirty="0" smtClean="0"/>
              <a:t>JAKOŚĆ KOMUNIKACJI Z KOMPUTEREM</a:t>
            </a:r>
          </a:p>
          <a:p>
            <a:pPr>
              <a:spcBef>
                <a:spcPts val="1200"/>
              </a:spcBef>
              <a:buNone/>
            </a:pPr>
            <a:r>
              <a:rPr lang="pl-PL" sz="2800" b="1" dirty="0" smtClean="0">
                <a:solidFill>
                  <a:srgbClr val="FF0000"/>
                </a:solidFill>
              </a:rPr>
              <a:t>	</a:t>
            </a:r>
            <a:r>
              <a:rPr lang="pl-PL" sz="2800" b="1" dirty="0" smtClean="0"/>
              <a:t>-&gt; </a:t>
            </a:r>
            <a:r>
              <a:rPr lang="pl-PL" sz="2800" b="1" dirty="0" smtClean="0">
                <a:solidFill>
                  <a:srgbClr val="FFC000"/>
                </a:solidFill>
              </a:rPr>
              <a:t>70%</a:t>
            </a:r>
            <a:r>
              <a:rPr lang="pl-PL" b="1" dirty="0" smtClean="0">
                <a:solidFill>
                  <a:srgbClr val="FFC000"/>
                </a:solidFill>
              </a:rPr>
              <a:t> </a:t>
            </a:r>
            <a:r>
              <a:rPr lang="pl-PL" dirty="0" smtClean="0"/>
              <a:t>komunikacji  międzyludzkiej odbywa się </a:t>
            </a:r>
            <a:r>
              <a:rPr lang="pl-PL" b="1" dirty="0" smtClean="0">
                <a:solidFill>
                  <a:srgbClr val="FFC000"/>
                </a:solidFill>
              </a:rPr>
              <a:t>niewerbalnie</a:t>
            </a:r>
            <a:endParaRPr lang="pl-PL" sz="2800" b="1" dirty="0" smtClean="0">
              <a:solidFill>
                <a:srgbClr val="FFC000"/>
              </a:solidFill>
            </a:endParaRPr>
          </a:p>
          <a:p>
            <a:pPr>
              <a:spcBef>
                <a:spcPts val="1200"/>
              </a:spcBef>
              <a:buNone/>
            </a:pPr>
            <a:r>
              <a:rPr lang="pl-PL" sz="2800" b="1" dirty="0" smtClean="0">
                <a:solidFill>
                  <a:srgbClr val="FF0000"/>
                </a:solidFill>
              </a:rPr>
              <a:t>	</a:t>
            </a:r>
            <a:r>
              <a:rPr lang="pl-PL" sz="2800" b="1" dirty="0" smtClean="0"/>
              <a:t>-&gt; </a:t>
            </a:r>
            <a:r>
              <a:rPr lang="pl-PL" dirty="0" smtClean="0"/>
              <a:t>pożądana jest</a:t>
            </a:r>
            <a:r>
              <a:rPr lang="pl-PL" dirty="0" smtClean="0">
                <a:solidFill>
                  <a:srgbClr val="FF0000"/>
                </a:solidFill>
              </a:rPr>
              <a:t> </a:t>
            </a:r>
            <a:r>
              <a:rPr lang="pl-PL" b="1" dirty="0" smtClean="0">
                <a:solidFill>
                  <a:srgbClr val="FFC000"/>
                </a:solidFill>
              </a:rPr>
              <a:t>reakcja</a:t>
            </a:r>
            <a:r>
              <a:rPr lang="pl-PL" sz="2800" b="1" dirty="0" smtClean="0">
                <a:solidFill>
                  <a:srgbClr val="FF0000"/>
                </a:solidFill>
              </a:rPr>
              <a:t> </a:t>
            </a:r>
            <a:r>
              <a:rPr lang="pl-PL" dirty="0" smtClean="0"/>
              <a:t>na emocje użytkownika</a:t>
            </a:r>
          </a:p>
          <a:p>
            <a:pPr>
              <a:spcBef>
                <a:spcPts val="0"/>
              </a:spcBef>
            </a:pPr>
            <a:endParaRPr lang="pl-PL" sz="2800" dirty="0" smtClean="0">
              <a:solidFill>
                <a:srgbClr val="FF0000"/>
              </a:solidFill>
            </a:endParaRPr>
          </a:p>
        </p:txBody>
      </p:sp>
      <p:pic>
        <p:nvPicPr>
          <p:cNvPr id="4" name="Obraz 3" descr="jarvis-1541d27257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32040" y="1916832"/>
            <a:ext cx="3960440" cy="3960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 descr="Virtual.Interactive.Kinetic.Intelligence..jpg"/>
          <p:cNvPicPr>
            <a:picLocks noChangeAspect="1"/>
          </p:cNvPicPr>
          <p:nvPr/>
        </p:nvPicPr>
        <p:blipFill>
          <a:blip r:embed="rId2" cstate="print"/>
          <a:srcRect l="19974" r="22454"/>
          <a:stretch>
            <a:fillRect/>
          </a:stretch>
        </p:blipFill>
        <p:spPr>
          <a:xfrm>
            <a:off x="5364088" y="3573016"/>
            <a:ext cx="3500755" cy="2736304"/>
          </a:xfrm>
          <a:prstGeom prst="rect">
            <a:avLst/>
          </a:prstGeom>
        </p:spPr>
      </p:pic>
      <p:pic>
        <p:nvPicPr>
          <p:cNvPr id="5" name="Obraz 4" descr="irobotsunny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24128" y="332656"/>
            <a:ext cx="2683935" cy="2952328"/>
          </a:xfrm>
          <a:prstGeom prst="rect">
            <a:avLst/>
          </a:prstGeom>
        </p:spPr>
      </p:pic>
      <p:sp>
        <p:nvSpPr>
          <p:cNvPr id="7" name="pole tekstowe 6"/>
          <p:cNvSpPr txBox="1"/>
          <p:nvPr/>
        </p:nvSpPr>
        <p:spPr>
          <a:xfrm>
            <a:off x="899592" y="2204864"/>
            <a:ext cx="4752528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buFont typeface="Arial" pitchFamily="34" charset="0"/>
              <a:buChar char="•"/>
            </a:pPr>
            <a:r>
              <a:rPr lang="pl-PL" sz="2800" b="1" dirty="0" smtClean="0">
                <a:solidFill>
                  <a:schemeClr val="accent1"/>
                </a:solidFill>
              </a:rPr>
              <a:t> </a:t>
            </a:r>
            <a:r>
              <a:rPr lang="pl-PL" sz="2800" b="1" dirty="0" smtClean="0"/>
              <a:t>INTELIGENCJA</a:t>
            </a:r>
          </a:p>
          <a:p>
            <a:pPr>
              <a:spcBef>
                <a:spcPts val="1200"/>
              </a:spcBef>
              <a:buNone/>
            </a:pPr>
            <a:r>
              <a:rPr lang="pl-PL" sz="2800" b="1" dirty="0" smtClean="0"/>
              <a:t>-&gt; </a:t>
            </a:r>
            <a:r>
              <a:rPr lang="pl-PL" sz="2400" b="1" dirty="0" smtClean="0">
                <a:solidFill>
                  <a:srgbClr val="FFC000"/>
                </a:solidFill>
              </a:rPr>
              <a:t>emocja</a:t>
            </a:r>
            <a:r>
              <a:rPr lang="pl-PL" sz="2400" dirty="0" smtClean="0"/>
              <a:t> jest siłą przewodnią percepcji i uwagi  oraz odgrywa kluczową rolę w procesach decyzyjnych </a:t>
            </a:r>
          </a:p>
          <a:p>
            <a:pPr>
              <a:spcBef>
                <a:spcPts val="1200"/>
              </a:spcBef>
              <a:buNone/>
            </a:pPr>
            <a:r>
              <a:rPr lang="pl-PL" sz="2400" dirty="0" smtClean="0"/>
              <a:t>-&gt; czuję więc </a:t>
            </a:r>
            <a:r>
              <a:rPr lang="pl-PL" sz="2400" b="1" dirty="0" smtClean="0">
                <a:solidFill>
                  <a:srgbClr val="FFC000"/>
                </a:solidFill>
              </a:rPr>
              <a:t>myślę</a:t>
            </a:r>
            <a:r>
              <a:rPr lang="pl-PL" sz="2400" dirty="0" smtClean="0"/>
              <a:t>!</a:t>
            </a:r>
          </a:p>
          <a:p>
            <a:pPr>
              <a:spcBef>
                <a:spcPts val="1200"/>
              </a:spcBef>
              <a:buNone/>
            </a:pPr>
            <a:r>
              <a:rPr lang="pl-PL" sz="2400" dirty="0" smtClean="0"/>
              <a:t>-&gt; stworzenie maszyn inteligentnych w </a:t>
            </a:r>
            <a:r>
              <a:rPr lang="pl-PL" sz="2400" b="1" dirty="0" smtClean="0">
                <a:solidFill>
                  <a:srgbClr val="FFC000"/>
                </a:solidFill>
              </a:rPr>
              <a:t>sensie „ludzkim”</a:t>
            </a:r>
          </a:p>
          <a:p>
            <a:endParaRPr lang="pl-PL" dirty="0"/>
          </a:p>
        </p:txBody>
      </p:sp>
      <p:sp>
        <p:nvSpPr>
          <p:cNvPr id="8" name="pole tekstowe 7"/>
          <p:cNvSpPr txBox="1"/>
          <p:nvPr/>
        </p:nvSpPr>
        <p:spPr>
          <a:xfrm>
            <a:off x="755576" y="476672"/>
            <a:ext cx="5400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dirty="0" smtClean="0"/>
              <a:t>Emocja</a:t>
            </a:r>
            <a:r>
              <a:rPr lang="pl-PL" sz="4000" dirty="0" smtClean="0"/>
              <a:t> w maszynie – ale po co? </a:t>
            </a:r>
            <a:endParaRPr lang="pl-PL" sz="4000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 descr="hqdefaul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04048" y="3284984"/>
            <a:ext cx="3888432" cy="2916324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142108" y="381000"/>
            <a:ext cx="6958284" cy="1371600"/>
          </a:xfrm>
        </p:spPr>
        <p:txBody>
          <a:bodyPr>
            <a:normAutofit/>
          </a:bodyPr>
          <a:lstStyle/>
          <a:p>
            <a:pPr algn="ctr"/>
            <a:r>
              <a:rPr lang="pl-PL" sz="4000" dirty="0" smtClean="0"/>
              <a:t>Wiem co czujesz </a:t>
            </a:r>
            <a:br>
              <a:rPr lang="pl-PL" sz="4000" dirty="0" smtClean="0"/>
            </a:br>
            <a:r>
              <a:rPr lang="pl-PL" sz="4000" dirty="0" smtClean="0"/>
              <a:t>czyli jak rozpoznawać emocje?</a:t>
            </a:r>
            <a:endParaRPr lang="pl-PL" sz="40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87625" y="2132856"/>
            <a:ext cx="4032448" cy="4176464"/>
          </a:xfrm>
        </p:spPr>
        <p:txBody>
          <a:bodyPr>
            <a:normAutofit lnSpcReduction="10000"/>
          </a:bodyPr>
          <a:lstStyle/>
          <a:p>
            <a:r>
              <a:rPr lang="pl-PL" sz="2800" dirty="0" smtClean="0"/>
              <a:t>Wyraz i mimika twarzy</a:t>
            </a:r>
          </a:p>
          <a:p>
            <a:r>
              <a:rPr lang="pl-PL" sz="2800" dirty="0" smtClean="0"/>
              <a:t>Parametry głosu</a:t>
            </a:r>
          </a:p>
          <a:p>
            <a:r>
              <a:rPr lang="pl-PL" sz="2800" dirty="0" smtClean="0"/>
              <a:t>Reakcje fizyczne</a:t>
            </a:r>
          </a:p>
          <a:p>
            <a:r>
              <a:rPr lang="pl-PL" sz="2800" dirty="0" smtClean="0"/>
              <a:t>Gestykulacja i postawa ciała</a:t>
            </a:r>
          </a:p>
          <a:p>
            <a:r>
              <a:rPr lang="pl-PL" sz="2800" dirty="0" smtClean="0"/>
              <a:t>Charakterystyka pisma odręcznego</a:t>
            </a:r>
          </a:p>
          <a:p>
            <a:r>
              <a:rPr lang="pl-PL" sz="2800" dirty="0" smtClean="0"/>
              <a:t>Kontekst sytuacji</a:t>
            </a:r>
          </a:p>
          <a:p>
            <a:endParaRPr lang="pl-PL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smtClean="0"/>
              <a:t>Wielki dylemat: </a:t>
            </a:r>
            <a:br>
              <a:rPr lang="pl-PL" dirty="0" smtClean="0"/>
            </a:br>
            <a:r>
              <a:rPr lang="pl-PL" dirty="0" smtClean="0"/>
              <a:t>emocjonalne czy afektywne?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27584" y="2348880"/>
            <a:ext cx="4536504" cy="4104456"/>
          </a:xfrm>
        </p:spPr>
        <p:txBody>
          <a:bodyPr>
            <a:normAutofit/>
          </a:bodyPr>
          <a:lstStyle/>
          <a:p>
            <a:r>
              <a:rPr lang="pl-PL" sz="2800" dirty="0" smtClean="0">
                <a:solidFill>
                  <a:srgbClr val="FFC000"/>
                </a:solidFill>
              </a:rPr>
              <a:t>zabójcza</a:t>
            </a:r>
            <a:r>
              <a:rPr lang="pl-PL" sz="2800" dirty="0" smtClean="0"/>
              <a:t> maszyna – nadal fiction czy może już science?</a:t>
            </a:r>
          </a:p>
          <a:p>
            <a:r>
              <a:rPr lang="pl-PL" sz="2800" dirty="0" smtClean="0"/>
              <a:t>Cel: umiejętność rozpoznawania i  wyrażania emocji</a:t>
            </a:r>
          </a:p>
          <a:p>
            <a:r>
              <a:rPr lang="pl-PL" sz="2800" dirty="0" smtClean="0"/>
              <a:t>jednak </a:t>
            </a:r>
            <a:r>
              <a:rPr lang="pl-PL" sz="2800" dirty="0" smtClean="0">
                <a:solidFill>
                  <a:srgbClr val="FFC000"/>
                </a:solidFill>
              </a:rPr>
              <a:t>bez</a:t>
            </a:r>
            <a:r>
              <a:rPr lang="pl-PL" sz="2800" dirty="0" smtClean="0"/>
              <a:t> ich faktycznego posiadania!</a:t>
            </a:r>
          </a:p>
        </p:txBody>
      </p:sp>
      <p:pic>
        <p:nvPicPr>
          <p:cNvPr id="5" name="Obraz 4" descr="almost-human-tv-preview.jpg"/>
          <p:cNvPicPr>
            <a:picLocks noChangeAspect="1"/>
          </p:cNvPicPr>
          <p:nvPr/>
        </p:nvPicPr>
        <p:blipFill>
          <a:blip r:embed="rId2" cstate="print"/>
          <a:srcRect l="8247" r="34024"/>
          <a:stretch>
            <a:fillRect/>
          </a:stretch>
        </p:blipFill>
        <p:spPr>
          <a:xfrm>
            <a:off x="5577236" y="2492896"/>
            <a:ext cx="3099220" cy="30584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142108" y="381000"/>
            <a:ext cx="6859787" cy="1103784"/>
          </a:xfrm>
        </p:spPr>
        <p:txBody>
          <a:bodyPr>
            <a:normAutofit/>
          </a:bodyPr>
          <a:lstStyle/>
          <a:p>
            <a:pPr algn="ctr"/>
            <a:r>
              <a:rPr lang="pl-PL" sz="4000" dirty="0" smtClean="0"/>
              <a:t>Zastosowania</a:t>
            </a:r>
            <a:endParaRPr lang="pl-PL" sz="40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42106" y="1904999"/>
            <a:ext cx="7318325" cy="4404321"/>
          </a:xfrm>
        </p:spPr>
        <p:txBody>
          <a:bodyPr>
            <a:normAutofit/>
          </a:bodyPr>
          <a:lstStyle/>
          <a:p>
            <a:r>
              <a:rPr lang="pl-PL" sz="2800" dirty="0" smtClean="0"/>
              <a:t>W procesie edycji plików wideo oraz </a:t>
            </a:r>
            <a:r>
              <a:rPr lang="pl-PL" sz="2800" dirty="0" err="1" smtClean="0"/>
              <a:t>postprodukcji</a:t>
            </a:r>
            <a:r>
              <a:rPr lang="pl-PL" sz="2800" dirty="0" smtClean="0"/>
              <a:t>:</a:t>
            </a:r>
          </a:p>
          <a:p>
            <a:pPr>
              <a:spcBef>
                <a:spcPts val="0"/>
              </a:spcBef>
              <a:buNone/>
            </a:pPr>
            <a:r>
              <a:rPr lang="pl-PL" sz="2800" dirty="0" smtClean="0"/>
              <a:t>	 -&gt; </a:t>
            </a:r>
            <a:r>
              <a:rPr lang="pl-PL" sz="2800" dirty="0" smtClean="0">
                <a:solidFill>
                  <a:srgbClr val="FFC000"/>
                </a:solidFill>
              </a:rPr>
              <a:t>scena „bardziej straszna” </a:t>
            </a:r>
            <a:r>
              <a:rPr lang="pl-PL" sz="2800" dirty="0" smtClean="0"/>
              <a:t>czy „lepsza”</a:t>
            </a:r>
          </a:p>
          <a:p>
            <a:r>
              <a:rPr lang="pl-PL" sz="2800" dirty="0" smtClean="0"/>
              <a:t>Rewolucja w </a:t>
            </a:r>
            <a:r>
              <a:rPr lang="pl-PL" sz="2800" dirty="0" smtClean="0">
                <a:solidFill>
                  <a:srgbClr val="FFC000"/>
                </a:solidFill>
              </a:rPr>
              <a:t>kinematografii</a:t>
            </a:r>
            <a:r>
              <a:rPr lang="pl-PL" sz="2800" dirty="0" smtClean="0"/>
              <a:t>:</a:t>
            </a:r>
          </a:p>
          <a:p>
            <a:pPr>
              <a:spcBef>
                <a:spcPts val="0"/>
              </a:spcBef>
              <a:buNone/>
            </a:pPr>
            <a:r>
              <a:rPr lang="pl-PL" sz="2800" dirty="0" smtClean="0"/>
              <a:t>	-&gt; dostosowanie scenerii, dźwięku, a nawet fabuły</a:t>
            </a:r>
          </a:p>
          <a:p>
            <a:r>
              <a:rPr lang="pl-PL" sz="2800" dirty="0" smtClean="0"/>
              <a:t>W procesie </a:t>
            </a:r>
            <a:r>
              <a:rPr lang="pl-PL" sz="2800" dirty="0" smtClean="0">
                <a:solidFill>
                  <a:srgbClr val="FFC000"/>
                </a:solidFill>
              </a:rPr>
              <a:t>projektowania</a:t>
            </a:r>
            <a:r>
              <a:rPr lang="pl-PL" sz="2800" dirty="0" smtClean="0"/>
              <a:t> np. budynków, wzorów:</a:t>
            </a:r>
          </a:p>
          <a:p>
            <a:pPr>
              <a:spcBef>
                <a:spcPts val="0"/>
              </a:spcBef>
              <a:buNone/>
            </a:pPr>
            <a:r>
              <a:rPr lang="pl-PL" sz="2800" dirty="0" smtClean="0"/>
              <a:t>	-&gt; odpowiedź zwrotna o wywoływanej reakcji</a:t>
            </a:r>
          </a:p>
          <a:p>
            <a:endParaRPr lang="pl-PL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142108" y="188640"/>
            <a:ext cx="6859787" cy="1371600"/>
          </a:xfrm>
        </p:spPr>
        <p:txBody>
          <a:bodyPr>
            <a:normAutofit/>
          </a:bodyPr>
          <a:lstStyle/>
          <a:p>
            <a:pPr algn="ctr"/>
            <a:r>
              <a:rPr lang="pl-PL" sz="4000" dirty="0" smtClean="0"/>
              <a:t>Zastosowań ciąg dalszy</a:t>
            </a:r>
            <a:endParaRPr lang="pl-PL" sz="40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42107" y="1904999"/>
            <a:ext cx="5518125" cy="4476329"/>
          </a:xfrm>
        </p:spPr>
        <p:txBody>
          <a:bodyPr>
            <a:normAutofit/>
          </a:bodyPr>
          <a:lstStyle/>
          <a:p>
            <a:r>
              <a:rPr lang="pl-PL" sz="2800" dirty="0" smtClean="0"/>
              <a:t>Reaktywne </a:t>
            </a:r>
            <a:r>
              <a:rPr lang="pl-PL" sz="2800" dirty="0" smtClean="0">
                <a:solidFill>
                  <a:srgbClr val="FFC000"/>
                </a:solidFill>
              </a:rPr>
              <a:t>gry wideo</a:t>
            </a:r>
            <a:r>
              <a:rPr lang="pl-PL" sz="2800" dirty="0" smtClean="0"/>
              <a:t>: </a:t>
            </a:r>
          </a:p>
          <a:p>
            <a:pPr>
              <a:spcBef>
                <a:spcPts val="0"/>
              </a:spcBef>
              <a:buNone/>
            </a:pPr>
            <a:r>
              <a:rPr lang="pl-PL" sz="2800" dirty="0" smtClean="0"/>
              <a:t>	-&gt; zmiana fabuły, wskazówki, punkty za odwagę!</a:t>
            </a:r>
          </a:p>
          <a:p>
            <a:r>
              <a:rPr lang="pl-PL" sz="2800" dirty="0" smtClean="0">
                <a:solidFill>
                  <a:srgbClr val="FFC000"/>
                </a:solidFill>
              </a:rPr>
              <a:t>Przenośne urządzenia osobiste</a:t>
            </a:r>
            <a:r>
              <a:rPr lang="pl-PL" sz="2800" dirty="0" smtClean="0"/>
              <a:t>: </a:t>
            </a:r>
          </a:p>
          <a:p>
            <a:pPr>
              <a:spcBef>
                <a:spcPts val="0"/>
              </a:spcBef>
              <a:buNone/>
            </a:pPr>
            <a:r>
              <a:rPr lang="pl-PL" sz="2800" dirty="0" smtClean="0"/>
              <a:t>	-&gt;  „wykrywacze kłamstw”, dzienniki osobiste, informacje </a:t>
            </a:r>
          </a:p>
          <a:p>
            <a:pPr>
              <a:spcBef>
                <a:spcPts val="0"/>
              </a:spcBef>
              <a:buNone/>
            </a:pPr>
            <a:r>
              <a:rPr lang="pl-PL" sz="2800" dirty="0" smtClean="0"/>
              <a:t>	o aktualnym humorze</a:t>
            </a:r>
          </a:p>
          <a:p>
            <a:r>
              <a:rPr lang="pl-PL" sz="2800" dirty="0" smtClean="0"/>
              <a:t>Aktywizacja osób cierpiących na </a:t>
            </a:r>
            <a:r>
              <a:rPr lang="pl-PL" sz="2800" dirty="0" smtClean="0">
                <a:solidFill>
                  <a:srgbClr val="FFC000"/>
                </a:solidFill>
              </a:rPr>
              <a:t>autyzm</a:t>
            </a:r>
            <a:endParaRPr lang="pl-PL" dirty="0"/>
          </a:p>
        </p:txBody>
      </p:sp>
      <p:pic>
        <p:nvPicPr>
          <p:cNvPr id="4" name="Obraz 3" descr="robo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588224" y="2060848"/>
            <a:ext cx="2108672" cy="36724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142108" y="381000"/>
            <a:ext cx="6859787" cy="1319808"/>
          </a:xfrm>
        </p:spPr>
        <p:txBody>
          <a:bodyPr>
            <a:noAutofit/>
          </a:bodyPr>
          <a:lstStyle/>
          <a:p>
            <a:pPr algn="ctr"/>
            <a:r>
              <a:rPr lang="pl-PL" dirty="0" smtClean="0"/>
              <a:t>Przykład z życia wzięty – </a:t>
            </a:r>
            <a:br>
              <a:rPr lang="pl-PL" dirty="0" smtClean="0"/>
            </a:br>
            <a:r>
              <a:rPr lang="pl-PL" dirty="0" err="1" smtClean="0"/>
              <a:t>Huggable</a:t>
            </a:r>
            <a:r>
              <a:rPr lang="pl-PL" dirty="0" smtClean="0"/>
              <a:t>: przytul mnie!</a:t>
            </a:r>
            <a:endParaRPr lang="pl-PL" dirty="0"/>
          </a:p>
        </p:txBody>
      </p:sp>
      <p:pic>
        <p:nvPicPr>
          <p:cNvPr id="4" name="Symbol zastępczy zawartości 3" descr="Huggable-Side-by-Side-750x443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47664" y="2132856"/>
            <a:ext cx="6264696" cy="3700347"/>
          </a:xfr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yw2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_9411893_TF02895261_TF02895261.potx" id="{14CCE596-AA37-43C2-B98C-813FCDA8645F}" vid="{D6541014-4DA5-4F9D-A429-DBC462091ED2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Motyw2</Template>
  <TotalTime>329</TotalTime>
  <Words>152</Words>
  <Application>Microsoft Office PowerPoint</Application>
  <PresentationFormat>Pokaz na ekranie (4:3)</PresentationFormat>
  <Paragraphs>47</Paragraphs>
  <Slides>10</Slides>
  <Notes>1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1" baseType="lpstr">
      <vt:lpstr>Motyw2</vt:lpstr>
      <vt:lpstr>Affective computing</vt:lpstr>
      <vt:lpstr>Czym jest affective computing ?</vt:lpstr>
      <vt:lpstr>Emocja w maszynie – ale po co?</vt:lpstr>
      <vt:lpstr>Slajd 4</vt:lpstr>
      <vt:lpstr>Wiem co czujesz  czyli jak rozpoznawać emocje?</vt:lpstr>
      <vt:lpstr>Wielki dylemat:  emocjonalne czy afektywne?</vt:lpstr>
      <vt:lpstr>Zastosowania</vt:lpstr>
      <vt:lpstr>Zastosowań ciąg dalszy</vt:lpstr>
      <vt:lpstr>Przykład z życia wzięty –  Huggable: przytul mnie!</vt:lpstr>
      <vt:lpstr>Dziękuję za uwagę.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Affective computing</dc:title>
  <dc:creator>Joasia</dc:creator>
  <cp:lastModifiedBy>Asiula</cp:lastModifiedBy>
  <cp:revision>4</cp:revision>
  <dcterms:created xsi:type="dcterms:W3CDTF">2017-11-21T19:14:06Z</dcterms:created>
  <dcterms:modified xsi:type="dcterms:W3CDTF">2018-01-07T17:15:05Z</dcterms:modified>
</cp:coreProperties>
</file>

<file path=docProps/thumbnail.jpeg>
</file>